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9" r:id="rId2"/>
    <p:sldId id="270" r:id="rId3"/>
    <p:sldId id="280" r:id="rId4"/>
    <p:sldId id="272" r:id="rId5"/>
    <p:sldId id="273" r:id="rId6"/>
    <p:sldId id="274" r:id="rId7"/>
    <p:sldId id="275" r:id="rId8"/>
    <p:sldId id="276" r:id="rId9"/>
    <p:sldId id="277" r:id="rId10"/>
    <p:sldId id="278" r:id="rId11"/>
    <p:sldId id="271" r:id="rId12"/>
    <p:sldId id="261" r:id="rId13"/>
    <p:sldId id="263" r:id="rId14"/>
    <p:sldId id="265" r:id="rId15"/>
    <p:sldId id="267" r:id="rId16"/>
    <p:sldId id="269" r:id="rId17"/>
    <p:sldId id="282" r:id="rId18"/>
    <p:sldId id="283" r:id="rId19"/>
    <p:sldId id="284" r:id="rId2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09/05/2019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09/05/2019</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0000CC"/>
                </a:solidFill>
                <a:latin typeface="Times New Roman" pitchFamily="18" charset="0"/>
                <a:cs typeface="Times New Roman" pitchFamily="18" charset="0"/>
              </a:rPr>
              <a:t>Progetto di vita</a:t>
            </a:r>
            <a:endParaRPr lang="it-IT" dirty="0">
              <a:solidFill>
                <a:srgbClr val="0000CC"/>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normAutofit fontScale="70000" lnSpcReduction="20000"/>
          </a:bodyPr>
          <a:lstStyle/>
          <a:p>
            <a:pPr marL="0" algn="just">
              <a:buNone/>
            </a:pPr>
            <a:endParaRPr lang="it-IT" dirty="0" smtClean="0"/>
          </a:p>
          <a:p>
            <a:pPr marL="0" algn="just">
              <a:buNone/>
            </a:pPr>
            <a:r>
              <a:rPr lang="it-IT" dirty="0" smtClean="0">
                <a:latin typeface="Times New Roman" pitchFamily="18" charset="0"/>
                <a:cs typeface="Times New Roman" pitchFamily="18" charset="0"/>
              </a:rPr>
              <a:t>Il progetto di vita riguarda la crescita personale e sociale dell'alunno con disabilità ed ha come fine principale la realizzazione personale, in prospettiva dell'innalzamento della qualità della vita, anche attraverso la predisposizione di percorsi volti sia a sviluppare il senso di autoefficacia e sentimenti di autostima, sia a predisporre il conseguimento delle competenze necessarie a vivere in contesti di esperienza comuni.</a:t>
            </a:r>
          </a:p>
          <a:p>
            <a:pPr marL="0" algn="just">
              <a:buNone/>
            </a:pPr>
            <a:r>
              <a:rPr lang="it-IT" dirty="0" smtClean="0">
                <a:latin typeface="Times New Roman" pitchFamily="18" charset="0"/>
                <a:cs typeface="Times New Roman" pitchFamily="18" charset="0"/>
              </a:rPr>
              <a:t>Il progetto di vita, anche per il fatto che include un intervento che va</a:t>
            </a:r>
          </a:p>
          <a:p>
            <a:pPr marL="0" algn="just">
              <a:buNone/>
            </a:pPr>
            <a:r>
              <a:rPr lang="it-IT" dirty="0" smtClean="0">
                <a:latin typeface="Times New Roman" pitchFamily="18" charset="0"/>
                <a:cs typeface="Times New Roman" pitchFamily="18" charset="0"/>
              </a:rPr>
              <a:t>oltre il periodo scolastico, aprendo l'orizzonte di “un futuro possibile”,</a:t>
            </a:r>
          </a:p>
          <a:p>
            <a:pPr marL="0" algn="just">
              <a:buNone/>
            </a:pPr>
            <a:r>
              <a:rPr lang="it-IT" dirty="0" smtClean="0">
                <a:latin typeface="Times New Roman" pitchFamily="18" charset="0"/>
                <a:cs typeface="Times New Roman" pitchFamily="18" charset="0"/>
              </a:rPr>
              <a:t>deve essere condiviso dalla famiglia e dagli altri soggetti coinvolti nel</a:t>
            </a:r>
          </a:p>
          <a:p>
            <a:pPr marL="0" algn="just">
              <a:buNone/>
            </a:pPr>
            <a:r>
              <a:rPr lang="it-IT" dirty="0" smtClean="0">
                <a:latin typeface="Times New Roman" pitchFamily="18" charset="0"/>
                <a:cs typeface="Times New Roman" pitchFamily="18" charset="0"/>
              </a:rPr>
              <a:t>processo di integrazione e inclusione.</a:t>
            </a:r>
            <a:endParaRPr lang="it-IT" dirty="0">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634082"/>
          </a:xfrm>
        </p:spPr>
        <p:txBody>
          <a:bodyPr>
            <a:normAutofit fontScale="90000"/>
          </a:bodyPr>
          <a:lstStyle/>
          <a:p>
            <a:r>
              <a:rPr lang="it-IT" dirty="0" smtClean="0">
                <a:solidFill>
                  <a:srgbClr val="0000CC"/>
                </a:solidFill>
                <a:latin typeface="Times New Roman" pitchFamily="18" charset="0"/>
                <a:cs typeface="Times New Roman" pitchFamily="18" charset="0"/>
              </a:rPr>
              <a:t>Articolo 3 principi generali:</a:t>
            </a:r>
            <a:endParaRPr lang="it-IT" dirty="0">
              <a:solidFill>
                <a:srgbClr val="0000CC"/>
              </a:solidFill>
              <a:latin typeface="Times New Roman" pitchFamily="18" charset="0"/>
              <a:cs typeface="Times New Roman" pitchFamily="18" charset="0"/>
            </a:endParaRPr>
          </a:p>
        </p:txBody>
      </p:sp>
      <p:sp>
        <p:nvSpPr>
          <p:cNvPr id="3" name="Segnaposto contenuto 2"/>
          <p:cNvSpPr>
            <a:spLocks noGrp="1"/>
          </p:cNvSpPr>
          <p:nvPr>
            <p:ph idx="1"/>
          </p:nvPr>
        </p:nvSpPr>
        <p:spPr>
          <a:xfrm>
            <a:off x="457200" y="1196752"/>
            <a:ext cx="8229600" cy="4929411"/>
          </a:xfrm>
        </p:spPr>
        <p:txBody>
          <a:bodyPr>
            <a:normAutofit fontScale="70000" lnSpcReduction="20000"/>
          </a:bodyPr>
          <a:lstStyle/>
          <a:p>
            <a:pPr marL="514350" indent="-514350">
              <a:buNone/>
            </a:pPr>
            <a:endParaRPr lang="it-IT" dirty="0" smtClean="0">
              <a:latin typeface="Times New Roman" pitchFamily="18" charset="0"/>
              <a:cs typeface="Times New Roman" pitchFamily="18" charset="0"/>
            </a:endParaRPr>
          </a:p>
          <a:p>
            <a:pPr marL="514350" indent="-514350">
              <a:buNone/>
            </a:pPr>
            <a:r>
              <a:rPr lang="it-IT" dirty="0" smtClean="0">
                <a:latin typeface="Times New Roman" pitchFamily="18" charset="0"/>
                <a:cs typeface="Times New Roman" pitchFamily="18" charset="0"/>
              </a:rPr>
              <a:t>Rispetto per la dignità intrinseca, l’autonomia individuale, compresa la </a:t>
            </a:r>
            <a:r>
              <a:rPr lang="it-IT" u="sng" dirty="0" smtClean="0">
                <a:latin typeface="Times New Roman" pitchFamily="18" charset="0"/>
                <a:cs typeface="Times New Roman" pitchFamily="18" charset="0"/>
              </a:rPr>
              <a:t>libertà di compiere le proprie scelte</a:t>
            </a:r>
            <a:r>
              <a:rPr lang="it-IT" dirty="0" smtClean="0">
                <a:latin typeface="Times New Roman" pitchFamily="18" charset="0"/>
                <a:cs typeface="Times New Roman" pitchFamily="18" charset="0"/>
              </a:rPr>
              <a:t>, e l’indipendenza delle persone;</a:t>
            </a:r>
          </a:p>
          <a:p>
            <a:pPr marL="514350" indent="-514350">
              <a:buNone/>
            </a:pPr>
            <a:r>
              <a:rPr lang="it-IT" dirty="0" smtClean="0">
                <a:latin typeface="Times New Roman" pitchFamily="18" charset="0"/>
                <a:cs typeface="Times New Roman" pitchFamily="18" charset="0"/>
              </a:rPr>
              <a:t>La non discriminazione; </a:t>
            </a:r>
          </a:p>
          <a:p>
            <a:pPr marL="514350" indent="-514350">
              <a:buNone/>
            </a:pPr>
            <a:r>
              <a:rPr lang="it-IT" dirty="0" smtClean="0">
                <a:latin typeface="Times New Roman" pitchFamily="18" charset="0"/>
                <a:cs typeface="Times New Roman" pitchFamily="18" charset="0"/>
              </a:rPr>
              <a:t>La piena ed effettiva </a:t>
            </a:r>
            <a:r>
              <a:rPr lang="it-IT" u="sng" dirty="0" smtClean="0">
                <a:latin typeface="Times New Roman" pitchFamily="18" charset="0"/>
                <a:cs typeface="Times New Roman" pitchFamily="18" charset="0"/>
              </a:rPr>
              <a:t>partecipazione e inclusione nella società</a:t>
            </a:r>
            <a:r>
              <a:rPr lang="it-IT" dirty="0" smtClean="0">
                <a:latin typeface="Times New Roman" pitchFamily="18" charset="0"/>
                <a:cs typeface="Times New Roman" pitchFamily="18" charset="0"/>
              </a:rPr>
              <a:t>;</a:t>
            </a:r>
          </a:p>
          <a:p>
            <a:pPr marL="514350" indent="-514350">
              <a:buNone/>
            </a:pPr>
            <a:r>
              <a:rPr lang="it-IT" dirty="0" smtClean="0">
                <a:latin typeface="Times New Roman" pitchFamily="18" charset="0"/>
                <a:cs typeface="Times New Roman" pitchFamily="18" charset="0"/>
              </a:rPr>
              <a:t>Il rispetto per la differenza e l’accettazione delle persone con </a:t>
            </a:r>
            <a:r>
              <a:rPr lang="it-IT" u="sng" dirty="0" smtClean="0">
                <a:latin typeface="Times New Roman" pitchFamily="18" charset="0"/>
                <a:cs typeface="Times New Roman" pitchFamily="18" charset="0"/>
              </a:rPr>
              <a:t>disabilità come parte della diversità umana e dell’umanità stessa</a:t>
            </a:r>
            <a:r>
              <a:rPr lang="it-IT" dirty="0" smtClean="0">
                <a:latin typeface="Times New Roman" pitchFamily="18" charset="0"/>
                <a:cs typeface="Times New Roman" pitchFamily="18" charset="0"/>
              </a:rPr>
              <a:t>;</a:t>
            </a:r>
          </a:p>
          <a:p>
            <a:pPr marL="514350" indent="-514350">
              <a:buNone/>
            </a:pPr>
            <a:r>
              <a:rPr lang="it-IT" dirty="0" smtClean="0">
                <a:latin typeface="Times New Roman" pitchFamily="18" charset="0"/>
                <a:cs typeface="Times New Roman" pitchFamily="18" charset="0"/>
              </a:rPr>
              <a:t>La parità di opportunità;</a:t>
            </a:r>
          </a:p>
          <a:p>
            <a:pPr marL="514350" indent="-514350">
              <a:buNone/>
            </a:pPr>
            <a:r>
              <a:rPr lang="it-IT" dirty="0" smtClean="0">
                <a:latin typeface="Times New Roman" pitchFamily="18" charset="0"/>
                <a:cs typeface="Times New Roman" pitchFamily="18" charset="0"/>
              </a:rPr>
              <a:t>L’accessibilità;</a:t>
            </a:r>
          </a:p>
          <a:p>
            <a:pPr marL="514350" indent="-514350">
              <a:buNone/>
            </a:pPr>
            <a:r>
              <a:rPr lang="it-IT" dirty="0" smtClean="0">
                <a:latin typeface="Times New Roman" pitchFamily="18" charset="0"/>
                <a:cs typeface="Times New Roman" pitchFamily="18" charset="0"/>
              </a:rPr>
              <a:t>La parità tra uomini e donne;</a:t>
            </a:r>
          </a:p>
          <a:p>
            <a:pPr marL="514350" indent="-514350">
              <a:buNone/>
            </a:pPr>
            <a:r>
              <a:rPr lang="it-IT" dirty="0" smtClean="0">
                <a:latin typeface="Times New Roman" pitchFamily="18" charset="0"/>
                <a:cs typeface="Times New Roman" pitchFamily="18" charset="0"/>
              </a:rPr>
              <a:t>Il rispetto dello sviluppo delle capacità dei minori con disabilità e il rispetto del </a:t>
            </a:r>
            <a:r>
              <a:rPr lang="it-IT" u="sng" dirty="0" smtClean="0">
                <a:latin typeface="Times New Roman" pitchFamily="18" charset="0"/>
                <a:cs typeface="Times New Roman" pitchFamily="18" charset="0"/>
              </a:rPr>
              <a:t>diritto dei minori con disabilità a preservare la propria identità</a:t>
            </a:r>
            <a:r>
              <a:rPr lang="it-IT" dirty="0" smtClean="0">
                <a:latin typeface="Times New Roman" pitchFamily="18" charset="0"/>
                <a:cs typeface="Times New Roman" pitchFamily="18" charset="0"/>
              </a:rPr>
              <a:t>.</a:t>
            </a:r>
            <a:endParaRPr lang="it-IT"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850106"/>
          </a:xfrm>
        </p:spPr>
        <p:txBody>
          <a:bodyPr/>
          <a:lstStyle/>
          <a:p>
            <a:r>
              <a:rPr lang="it-IT" dirty="0" smtClean="0">
                <a:solidFill>
                  <a:srgbClr val="0000CC"/>
                </a:solidFill>
                <a:latin typeface="Times New Roman" pitchFamily="18" charset="0"/>
                <a:cs typeface="Times New Roman" pitchFamily="18" charset="0"/>
              </a:rPr>
              <a:t>Dall’ICF al Progetto di Vita</a:t>
            </a:r>
            <a:endParaRPr lang="it-IT" dirty="0">
              <a:solidFill>
                <a:srgbClr val="0000CC"/>
              </a:solidFill>
              <a:latin typeface="Times New Roman" pitchFamily="18" charset="0"/>
              <a:cs typeface="Times New Roman" pitchFamily="18" charset="0"/>
            </a:endParaRPr>
          </a:p>
        </p:txBody>
      </p:sp>
      <p:sp>
        <p:nvSpPr>
          <p:cNvPr id="3" name="Segnaposto contenuto 2"/>
          <p:cNvSpPr>
            <a:spLocks noGrp="1"/>
          </p:cNvSpPr>
          <p:nvPr>
            <p:ph idx="1"/>
          </p:nvPr>
        </p:nvSpPr>
        <p:spPr>
          <a:xfrm>
            <a:off x="457200" y="1268760"/>
            <a:ext cx="8229600" cy="4857403"/>
          </a:xfrm>
          <a:solidFill>
            <a:srgbClr val="FFFF00"/>
          </a:solidFill>
        </p:spPr>
        <p:txBody>
          <a:bodyPr>
            <a:normAutofit fontScale="92500" lnSpcReduction="10000"/>
          </a:bodyPr>
          <a:lstStyle/>
          <a:p>
            <a:pPr marL="514350" indent="-514350">
              <a:buFont typeface="Arial" charset="0"/>
              <a:buChar char="•"/>
            </a:pPr>
            <a:r>
              <a:rPr lang="it-IT" dirty="0" smtClean="0">
                <a:latin typeface="Times New Roman" pitchFamily="18" charset="0"/>
                <a:cs typeface="Times New Roman" pitchFamily="18" charset="0"/>
              </a:rPr>
              <a:t>Dall’enfasi sulle patologie all’importanza delle relazioni sociali</a:t>
            </a:r>
          </a:p>
          <a:p>
            <a:pPr marL="514350" indent="-514350">
              <a:buFont typeface="Arial" charset="0"/>
              <a:buChar char="•"/>
            </a:pPr>
            <a:r>
              <a:rPr lang="it-IT" dirty="0" smtClean="0">
                <a:latin typeface="Times New Roman" pitchFamily="18" charset="0"/>
                <a:cs typeface="Times New Roman" pitchFamily="18" charset="0"/>
              </a:rPr>
              <a:t>Dalle condizioni soggettive ai condizionamenti ambientali e sociali</a:t>
            </a:r>
          </a:p>
          <a:p>
            <a:pPr marL="514350" indent="-514350">
              <a:buFont typeface="Arial" charset="0"/>
              <a:buChar char="•"/>
            </a:pPr>
            <a:r>
              <a:rPr lang="it-IT" u="sng" dirty="0" smtClean="0">
                <a:latin typeface="Times New Roman" pitchFamily="18" charset="0"/>
                <a:cs typeface="Times New Roman" pitchFamily="18" charset="0"/>
              </a:rPr>
              <a:t>Dai bisogni ai diritti</a:t>
            </a:r>
          </a:p>
          <a:p>
            <a:pPr marL="514350" indent="-514350">
              <a:buFont typeface="Arial" charset="0"/>
              <a:buChar char="•"/>
            </a:pPr>
            <a:r>
              <a:rPr lang="it-IT" dirty="0" smtClean="0">
                <a:latin typeface="Times New Roman" pitchFamily="18" charset="0"/>
                <a:cs typeface="Times New Roman" pitchFamily="18" charset="0"/>
              </a:rPr>
              <a:t>Dal concetto che la disabilità sia nella persona alla convinzione che si debba rintracciare nell’ambiente</a:t>
            </a:r>
          </a:p>
          <a:p>
            <a:pPr marL="514350" indent="-514350">
              <a:buFont typeface="Arial" charset="0"/>
              <a:buChar char="•"/>
            </a:pPr>
            <a:r>
              <a:rPr lang="it-IT" dirty="0" smtClean="0">
                <a:latin typeface="Times New Roman" pitchFamily="18" charset="0"/>
                <a:cs typeface="Times New Roman" pitchFamily="18" charset="0"/>
              </a:rPr>
              <a:t>Dalla visione basata su stereotipi culturali alla visione delle persone</a:t>
            </a:r>
          </a:p>
          <a:p>
            <a:pPr>
              <a:buNone/>
            </a:pP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olo 1"/>
          <p:cNvSpPr>
            <a:spLocks noGrp="1"/>
          </p:cNvSpPr>
          <p:nvPr>
            <p:ph type="title"/>
          </p:nvPr>
        </p:nvSpPr>
        <p:spPr>
          <a:xfrm>
            <a:off x="457200" y="274638"/>
            <a:ext cx="8229600" cy="850106"/>
          </a:xfrm>
        </p:spPr>
        <p:txBody>
          <a:bodyPr/>
          <a:lstStyle/>
          <a:p>
            <a:pPr eaLnBrk="1" hangingPunct="1"/>
            <a:r>
              <a:rPr lang="it-IT" dirty="0" smtClean="0">
                <a:latin typeface="Times New Roman" pitchFamily="18" charset="0"/>
                <a:cs typeface="Times New Roman" pitchFamily="18" charset="0"/>
              </a:rPr>
              <a:t>Schema di riferimento ICF</a:t>
            </a:r>
          </a:p>
        </p:txBody>
      </p:sp>
      <p:sp>
        <p:nvSpPr>
          <p:cNvPr id="13315" name="Segnaposto contenuto 2"/>
          <p:cNvSpPr>
            <a:spLocks noGrp="1"/>
          </p:cNvSpPr>
          <p:nvPr>
            <p:ph idx="1"/>
          </p:nvPr>
        </p:nvSpPr>
        <p:spPr>
          <a:xfrm>
            <a:off x="1042988" y="1600200"/>
            <a:ext cx="7129462" cy="4060825"/>
          </a:xfrm>
        </p:spPr>
        <p:txBody>
          <a:bodyPr/>
          <a:lstStyle/>
          <a:p>
            <a:pPr eaLnBrk="1" hangingPunct="1">
              <a:buFont typeface="Arial" charset="0"/>
              <a:buNone/>
            </a:pPr>
            <a:endParaRPr lang="it-IT" smtClean="0"/>
          </a:p>
        </p:txBody>
      </p:sp>
      <p:sp>
        <p:nvSpPr>
          <p:cNvPr id="4" name="Rettangolo 3"/>
          <p:cNvSpPr/>
          <p:nvPr/>
        </p:nvSpPr>
        <p:spPr>
          <a:xfrm>
            <a:off x="1042988" y="1700213"/>
            <a:ext cx="6769100" cy="720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Condizioni fisiche</a:t>
            </a:r>
          </a:p>
          <a:p>
            <a:pPr algn="ctr" fontAlgn="auto">
              <a:spcBef>
                <a:spcPts val="0"/>
              </a:spcBef>
              <a:spcAft>
                <a:spcPts val="0"/>
              </a:spcAft>
              <a:defRPr/>
            </a:pPr>
            <a:r>
              <a:rPr lang="it-IT" dirty="0"/>
              <a:t>Funzioni corporee          -          Strutture corporee</a:t>
            </a:r>
          </a:p>
        </p:txBody>
      </p:sp>
      <p:sp>
        <p:nvSpPr>
          <p:cNvPr id="5" name="Rettangolo arrotondato 4"/>
          <p:cNvSpPr/>
          <p:nvPr/>
        </p:nvSpPr>
        <p:spPr>
          <a:xfrm>
            <a:off x="1042988" y="2852738"/>
            <a:ext cx="3313112" cy="10810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Attività personali</a:t>
            </a:r>
          </a:p>
        </p:txBody>
      </p:sp>
      <p:sp>
        <p:nvSpPr>
          <p:cNvPr id="6" name="Rettangolo arrotondato 5"/>
          <p:cNvSpPr/>
          <p:nvPr/>
        </p:nvSpPr>
        <p:spPr>
          <a:xfrm>
            <a:off x="4500563" y="2852738"/>
            <a:ext cx="3671887" cy="10810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Partecipazione sociale</a:t>
            </a:r>
          </a:p>
        </p:txBody>
      </p:sp>
      <p:sp>
        <p:nvSpPr>
          <p:cNvPr id="7" name="Rettangolo 6"/>
          <p:cNvSpPr/>
          <p:nvPr/>
        </p:nvSpPr>
        <p:spPr>
          <a:xfrm>
            <a:off x="971550" y="4437063"/>
            <a:ext cx="7129463" cy="1152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it-IT" dirty="0"/>
              <a:t>Fattori contestuali ambientali e personali</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olo 1"/>
          <p:cNvSpPr>
            <a:spLocks noGrp="1"/>
          </p:cNvSpPr>
          <p:nvPr>
            <p:ph type="title"/>
          </p:nvPr>
        </p:nvSpPr>
        <p:spPr>
          <a:xfrm>
            <a:off x="457200" y="274638"/>
            <a:ext cx="8229600" cy="922114"/>
          </a:xfrm>
        </p:spPr>
        <p:txBody>
          <a:bodyPr/>
          <a:lstStyle/>
          <a:p>
            <a:pPr eaLnBrk="1" hangingPunct="1"/>
            <a:r>
              <a:rPr lang="it-IT" dirty="0" smtClean="0">
                <a:solidFill>
                  <a:srgbClr val="0000CC"/>
                </a:solidFill>
                <a:latin typeface="Times New Roman" pitchFamily="18" charset="0"/>
                <a:cs typeface="Times New Roman" pitchFamily="18" charset="0"/>
              </a:rPr>
              <a:t>ICF/ICF-CY</a:t>
            </a:r>
          </a:p>
        </p:txBody>
      </p:sp>
      <p:sp>
        <p:nvSpPr>
          <p:cNvPr id="3" name="Segnaposto contenuto 2"/>
          <p:cNvSpPr>
            <a:spLocks noGrp="1"/>
          </p:cNvSpPr>
          <p:nvPr>
            <p:ph idx="1"/>
          </p:nvPr>
        </p:nvSpPr>
        <p:spPr>
          <a:xfrm>
            <a:off x="457200" y="1268760"/>
            <a:ext cx="8229600" cy="4857403"/>
          </a:xfrm>
        </p:spPr>
        <p:txBody>
          <a:bodyPr rtlCol="0">
            <a:normAutofit fontScale="85000" lnSpcReduction="20000"/>
          </a:bodyPr>
          <a:lstStyle/>
          <a:p>
            <a:pPr eaLnBrk="1" fontAlgn="auto" hangingPunct="1">
              <a:spcAft>
                <a:spcPts val="0"/>
              </a:spcAft>
              <a:buFont typeface="Arial" pitchFamily="34" charset="0"/>
              <a:buNone/>
              <a:defRPr/>
            </a:pPr>
            <a:endParaRPr lang="it-IT" dirty="0" smtClean="0"/>
          </a:p>
          <a:p>
            <a:pPr eaLnBrk="1" fontAlgn="auto" hangingPunct="1">
              <a:spcAft>
                <a:spcPts val="0"/>
              </a:spcAft>
              <a:buFont typeface="Arial" pitchFamily="34" charset="0"/>
              <a:buChar char="•"/>
              <a:defRPr/>
            </a:pPr>
            <a:r>
              <a:rPr lang="it-IT" dirty="0" smtClean="0">
                <a:latin typeface="Times New Roman" pitchFamily="18" charset="0"/>
                <a:cs typeface="Times New Roman" pitchFamily="18" charset="0"/>
              </a:rPr>
              <a:t>È un sistema di classificazione del funzionamento della disabilità e della salute messo a punto dall’O.M.S.</a:t>
            </a:r>
          </a:p>
          <a:p>
            <a:pPr eaLnBrk="1" fontAlgn="auto" hangingPunct="1">
              <a:spcAft>
                <a:spcPts val="0"/>
              </a:spcAft>
              <a:buFont typeface="Arial" pitchFamily="34" charset="0"/>
              <a:buChar char="•"/>
              <a:defRPr/>
            </a:pPr>
            <a:r>
              <a:rPr lang="it-IT" dirty="0" smtClean="0">
                <a:latin typeface="Times New Roman" pitchFamily="18" charset="0"/>
                <a:cs typeface="Times New Roman" pitchFamily="18" charset="0"/>
              </a:rPr>
              <a:t>Non è un sistema di classificazione della disabilità; </a:t>
            </a:r>
          </a:p>
          <a:p>
            <a:pPr eaLnBrk="1" fontAlgn="auto" hangingPunct="1">
              <a:spcAft>
                <a:spcPts val="0"/>
              </a:spcAft>
              <a:buFont typeface="Arial" pitchFamily="34" charset="0"/>
              <a:buChar char="•"/>
              <a:defRPr/>
            </a:pPr>
            <a:r>
              <a:rPr lang="it-IT" dirty="0" smtClean="0">
                <a:latin typeface="Times New Roman" pitchFamily="18" charset="0"/>
                <a:cs typeface="Times New Roman" pitchFamily="18" charset="0"/>
              </a:rPr>
              <a:t>Non sostituisce la Diagnosi clinica (ICD-10) - (necessaria per sancire il diritto) ma ci permette di utilizzare lo stesso linguaggio per identificare, descrivere e comprendere le competenze </a:t>
            </a:r>
            <a:r>
              <a:rPr lang="it-IT" i="1" dirty="0" smtClean="0">
                <a:latin typeface="Times New Roman" pitchFamily="18" charset="0"/>
                <a:cs typeface="Times New Roman" pitchFamily="18" charset="0"/>
              </a:rPr>
              <a:t>“funzionamento” </a:t>
            </a:r>
            <a:r>
              <a:rPr lang="it-IT" dirty="0" smtClean="0">
                <a:latin typeface="Times New Roman" pitchFamily="18" charset="0"/>
                <a:cs typeface="Times New Roman" pitchFamily="18" charset="0"/>
              </a:rPr>
              <a:t>di un individuo;</a:t>
            </a:r>
          </a:p>
          <a:p>
            <a:pPr eaLnBrk="1" fontAlgn="auto" hangingPunct="1">
              <a:spcAft>
                <a:spcPts val="0"/>
              </a:spcAft>
              <a:buFont typeface="Arial" pitchFamily="34" charset="0"/>
              <a:buChar char="•"/>
              <a:defRPr/>
            </a:pPr>
            <a:r>
              <a:rPr lang="it-IT" dirty="0" smtClean="0">
                <a:latin typeface="Times New Roman" pitchFamily="18" charset="0"/>
                <a:cs typeface="Times New Roman" pitchFamily="18" charset="0"/>
              </a:rPr>
              <a:t>È suddiviso in: Funzioni e Strutture corporee, Attività e Partecipazione, Fattori ambientali e Fattori personali;</a:t>
            </a:r>
          </a:p>
          <a:p>
            <a:pPr eaLnBrk="1" fontAlgn="auto" hangingPunct="1">
              <a:spcAft>
                <a:spcPts val="0"/>
              </a:spcAft>
              <a:buFont typeface="Arial" pitchFamily="34" charset="0"/>
              <a:buChar char="•"/>
              <a:defRPr/>
            </a:pPr>
            <a:r>
              <a:rPr lang="it-IT" dirty="0" smtClean="0">
                <a:latin typeface="Times New Roman" pitchFamily="18" charset="0"/>
                <a:cs typeface="Times New Roman" pitchFamily="18" charset="0"/>
              </a:rPr>
              <a:t>Utilizza un codice alfanumerico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Immagine 1"/>
          <p:cNvPicPr>
            <a:picLocks noChangeAspect="1" noChangeArrowheads="1"/>
          </p:cNvPicPr>
          <p:nvPr/>
        </p:nvPicPr>
        <p:blipFill>
          <a:blip r:embed="rId2" cstate="print"/>
          <a:srcRect l="15359" t="9033" r="13550" b="28001"/>
          <a:stretch>
            <a:fillRect/>
          </a:stretch>
        </p:blipFill>
        <p:spPr bwMode="auto">
          <a:xfrm>
            <a:off x="720725" y="901700"/>
            <a:ext cx="7667625" cy="552132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it-IT"/>
          </a:p>
        </p:txBody>
      </p:sp>
      <p:pic>
        <p:nvPicPr>
          <p:cNvPr id="15363" name="Immagine 1"/>
          <p:cNvPicPr>
            <a:picLocks noChangeAspect="1" noChangeArrowheads="1"/>
          </p:cNvPicPr>
          <p:nvPr/>
        </p:nvPicPr>
        <p:blipFill>
          <a:blip r:embed="rId2" cstate="print"/>
          <a:srcRect l="15268" t="28322" r="8321" b="31741"/>
          <a:stretch>
            <a:fillRect/>
          </a:stretch>
        </p:blipFill>
        <p:spPr bwMode="auto">
          <a:xfrm>
            <a:off x="539750" y="692150"/>
            <a:ext cx="7956550" cy="5519738"/>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olo 1"/>
          <p:cNvSpPr>
            <a:spLocks noGrp="1"/>
          </p:cNvSpPr>
          <p:nvPr>
            <p:ph type="title"/>
          </p:nvPr>
        </p:nvSpPr>
        <p:spPr/>
        <p:txBody>
          <a:bodyPr/>
          <a:lstStyle/>
          <a:p>
            <a:pPr eaLnBrk="1" hangingPunct="1"/>
            <a:r>
              <a:rPr lang="it-IT" dirty="0" smtClean="0">
                <a:solidFill>
                  <a:srgbClr val="0000CC"/>
                </a:solidFill>
                <a:latin typeface="Times New Roman" pitchFamily="18" charset="0"/>
                <a:cs typeface="Times New Roman" pitchFamily="18" charset="0"/>
              </a:rPr>
              <a:t>La rete nel progetto di vita</a:t>
            </a:r>
          </a:p>
        </p:txBody>
      </p:sp>
      <p:sp>
        <p:nvSpPr>
          <p:cNvPr id="16387" name="Segnaposto contenuto 2"/>
          <p:cNvSpPr>
            <a:spLocks noGrp="1"/>
          </p:cNvSpPr>
          <p:nvPr>
            <p:ph idx="1"/>
          </p:nvPr>
        </p:nvSpPr>
        <p:spPr/>
        <p:txBody>
          <a:bodyPr/>
          <a:lstStyle/>
          <a:p>
            <a:pPr eaLnBrk="1" hangingPunct="1"/>
            <a:r>
              <a:rPr lang="it-IT" dirty="0" smtClean="0">
                <a:latin typeface="Times New Roman" pitchFamily="18" charset="0"/>
                <a:cs typeface="Times New Roman" pitchFamily="18" charset="0"/>
              </a:rPr>
              <a:t>Scuola</a:t>
            </a:r>
          </a:p>
          <a:p>
            <a:pPr eaLnBrk="1" hangingPunct="1"/>
            <a:r>
              <a:rPr lang="it-IT" dirty="0" smtClean="0">
                <a:latin typeface="Times New Roman" pitchFamily="18" charset="0"/>
                <a:cs typeface="Times New Roman" pitchFamily="18" charset="0"/>
              </a:rPr>
              <a:t>Soggetto disabile/Famiglia</a:t>
            </a:r>
          </a:p>
          <a:p>
            <a:pPr eaLnBrk="1" hangingPunct="1"/>
            <a:r>
              <a:rPr lang="it-IT" dirty="0" smtClean="0">
                <a:latin typeface="Times New Roman" pitchFamily="18" charset="0"/>
                <a:cs typeface="Times New Roman" pitchFamily="18" charset="0"/>
              </a:rPr>
              <a:t>Neuropsichiatria</a:t>
            </a:r>
          </a:p>
          <a:p>
            <a:pPr eaLnBrk="1" hangingPunct="1"/>
            <a:r>
              <a:rPr lang="it-IT" dirty="0" smtClean="0">
                <a:latin typeface="Times New Roman" pitchFamily="18" charset="0"/>
                <a:cs typeface="Times New Roman" pitchFamily="18" charset="0"/>
              </a:rPr>
              <a:t>Ente Locale</a:t>
            </a:r>
          </a:p>
          <a:p>
            <a:pPr eaLnBrk="1" hangingPunct="1"/>
            <a:r>
              <a:rPr lang="it-IT" dirty="0" smtClean="0">
                <a:latin typeface="Times New Roman" pitchFamily="18" charset="0"/>
                <a:cs typeface="Times New Roman" pitchFamily="18" charset="0"/>
              </a:rPr>
              <a:t>Associazioni</a:t>
            </a:r>
          </a:p>
          <a:p>
            <a:pPr eaLnBrk="1" hangingPunct="1"/>
            <a:r>
              <a:rPr lang="it-IT" dirty="0" err="1" smtClean="0"/>
              <a:t>………</a:t>
            </a:r>
            <a:r>
              <a:rPr lang="it-IT" dirty="0" smtClean="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Schema della costruzione del progetto di vita  </a:t>
            </a:r>
            <a:endParaRPr lang="it-IT" dirty="0"/>
          </a:p>
        </p:txBody>
      </p:sp>
      <p:sp>
        <p:nvSpPr>
          <p:cNvPr id="3" name="Segnaposto contenuto 2"/>
          <p:cNvSpPr>
            <a:spLocks noGrp="1"/>
          </p:cNvSpPr>
          <p:nvPr>
            <p:ph idx="1"/>
          </p:nvPr>
        </p:nvSpPr>
        <p:spPr/>
        <p:txBody>
          <a:bodyPr/>
          <a:lstStyle/>
          <a:p>
            <a:r>
              <a:rPr lang="it-IT" dirty="0" smtClean="0"/>
              <a:t>Notizie generali</a:t>
            </a:r>
          </a:p>
          <a:p>
            <a:r>
              <a:rPr lang="it-IT" dirty="0" smtClean="0"/>
              <a:t>Cosa sa e le piace fare </a:t>
            </a:r>
          </a:p>
          <a:p>
            <a:r>
              <a:rPr lang="it-IT" dirty="0" smtClean="0"/>
              <a:t>Impostazione del percorso</a:t>
            </a:r>
          </a:p>
          <a:p>
            <a:endParaRPr lang="it-IT" dirty="0" smtClean="0"/>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t>Finalità dell’intervento educativo personalizzato</a:t>
            </a:r>
            <a:endParaRPr lang="it-IT" dirty="0"/>
          </a:p>
        </p:txBody>
      </p:sp>
      <p:sp>
        <p:nvSpPr>
          <p:cNvPr id="3" name="Segnaposto contenuto 2"/>
          <p:cNvSpPr>
            <a:spLocks noGrp="1"/>
          </p:cNvSpPr>
          <p:nvPr>
            <p:ph idx="1"/>
          </p:nvPr>
        </p:nvSpPr>
        <p:spPr/>
        <p:txBody>
          <a:bodyPr>
            <a:normAutofit fontScale="47500" lnSpcReduction="20000"/>
          </a:bodyPr>
          <a:lstStyle/>
          <a:p>
            <a:pPr>
              <a:buNone/>
            </a:pPr>
            <a:r>
              <a:rPr lang="it-IT" b="1" dirty="0" smtClean="0"/>
              <a:t>      </a:t>
            </a:r>
            <a:endParaRPr lang="it-IT" dirty="0" smtClean="0"/>
          </a:p>
          <a:p>
            <a:pPr>
              <a:buNone/>
            </a:pPr>
            <a:r>
              <a:rPr lang="it-IT" dirty="0" smtClean="0"/>
              <a:t>       Si favorirà ulteriormente lo sviluppo delle potenzialità dell’alunna nella comunicazione,  nelle relazioni interpersonali e nella socializzazione </a:t>
            </a:r>
          </a:p>
          <a:p>
            <a:pPr>
              <a:buNone/>
            </a:pPr>
            <a:r>
              <a:rPr lang="it-IT" b="1" dirty="0" smtClean="0"/>
              <a:t> </a:t>
            </a:r>
            <a:endParaRPr lang="it-IT" dirty="0" smtClean="0"/>
          </a:p>
          <a:p>
            <a:pPr>
              <a:buNone/>
            </a:pPr>
            <a:r>
              <a:rPr lang="it-IT" b="1" dirty="0" smtClean="0"/>
              <a:t>      Obiettivi a Lungo Termine:</a:t>
            </a:r>
            <a:endParaRPr lang="it-IT" dirty="0" smtClean="0"/>
          </a:p>
          <a:p>
            <a:pPr>
              <a:buNone/>
            </a:pPr>
            <a:r>
              <a:rPr lang="it-IT" dirty="0" smtClean="0"/>
              <a:t>      L’intervento scolastico tenderà all’acquisizione di un miglioramento dell’autonomia</a:t>
            </a:r>
          </a:p>
          <a:p>
            <a:pPr>
              <a:buNone/>
            </a:pPr>
            <a:r>
              <a:rPr lang="it-IT" dirty="0" smtClean="0"/>
              <a:t>      personale,</a:t>
            </a:r>
          </a:p>
          <a:p>
            <a:pPr>
              <a:buNone/>
            </a:pPr>
            <a:r>
              <a:rPr lang="it-IT" dirty="0" smtClean="0"/>
              <a:t>      a favorire l’inserimento in un contesto scolastico più ampio, </a:t>
            </a:r>
          </a:p>
          <a:p>
            <a:pPr>
              <a:buNone/>
            </a:pPr>
            <a:r>
              <a:rPr lang="it-IT" dirty="0" smtClean="0"/>
              <a:t>      a migliorare i rapporti interpersonali e a potenziare l’autostima.</a:t>
            </a:r>
          </a:p>
          <a:p>
            <a:pPr>
              <a:buNone/>
            </a:pPr>
            <a:r>
              <a:rPr lang="it-IT" dirty="0" smtClean="0"/>
              <a:t> </a:t>
            </a:r>
          </a:p>
          <a:p>
            <a:pPr>
              <a:buNone/>
            </a:pPr>
            <a:r>
              <a:rPr lang="it-IT" b="1" dirty="0" smtClean="0"/>
              <a:t>      Obiettivi formativi </a:t>
            </a:r>
            <a:r>
              <a:rPr lang="it-IT" b="1" dirty="0" err="1" smtClean="0"/>
              <a:t>affettivo-relazionali</a:t>
            </a:r>
            <a:r>
              <a:rPr lang="it-IT" b="1" dirty="0" smtClean="0"/>
              <a:t>:</a:t>
            </a:r>
            <a:endParaRPr lang="it-IT" dirty="0" smtClean="0"/>
          </a:p>
          <a:p>
            <a:pPr>
              <a:buNone/>
            </a:pPr>
            <a:r>
              <a:rPr lang="it-IT" dirty="0" smtClean="0"/>
              <a:t>     - sviluppo/rinforzo  delle capacità di comunicazione;</a:t>
            </a:r>
          </a:p>
          <a:p>
            <a:pPr>
              <a:buNone/>
            </a:pPr>
            <a:r>
              <a:rPr lang="it-IT" dirty="0" smtClean="0"/>
              <a:t>     - potenziamento del senso di responsabilità personale, dell’autonomia, della socializzazione.</a:t>
            </a:r>
          </a:p>
          <a:p>
            <a:pPr>
              <a:buNone/>
            </a:pPr>
            <a:r>
              <a:rPr lang="it-IT" dirty="0" smtClean="0"/>
              <a:t>     - conoscenza/frequenza di associazioni extrascolastiche.</a:t>
            </a:r>
          </a:p>
          <a:p>
            <a:pPr>
              <a:buNone/>
            </a:pPr>
            <a:r>
              <a:rPr lang="it-IT" dirty="0" smtClean="0"/>
              <a:t> </a:t>
            </a:r>
          </a:p>
          <a:p>
            <a:pPr>
              <a:buNone/>
            </a:pPr>
            <a:endParaRPr lang="it-IT" dirty="0" smtClean="0"/>
          </a:p>
          <a:p>
            <a:pPr>
              <a:buNone/>
            </a:pPr>
            <a:r>
              <a:rPr lang="it-IT" dirty="0" smtClean="0"/>
              <a:t> </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467544" y="692696"/>
            <a:ext cx="8229600" cy="4525963"/>
          </a:xfrm>
          <a:ln/>
        </p:spPr>
        <p:style>
          <a:lnRef idx="1">
            <a:schemeClr val="accent3"/>
          </a:lnRef>
          <a:fillRef idx="3">
            <a:schemeClr val="accent3"/>
          </a:fillRef>
          <a:effectRef idx="2">
            <a:schemeClr val="accent3"/>
          </a:effectRef>
          <a:fontRef idx="minor">
            <a:schemeClr val="lt1"/>
          </a:fontRef>
        </p:style>
        <p:txBody>
          <a:bodyPr>
            <a:normAutofit fontScale="85000" lnSpcReduction="20000"/>
          </a:bodyPr>
          <a:lstStyle/>
          <a:p>
            <a:pPr algn="just">
              <a:buNone/>
            </a:pPr>
            <a:endParaRPr lang="it-IT" dirty="0" smtClean="0"/>
          </a:p>
          <a:p>
            <a:pPr algn="just">
              <a:buNone/>
            </a:pPr>
            <a:endParaRPr lang="it-IT" dirty="0" smtClean="0"/>
          </a:p>
          <a:p>
            <a:pPr algn="just">
              <a:buNone/>
            </a:pPr>
            <a:r>
              <a:rPr lang="it-IT" dirty="0" smtClean="0">
                <a:latin typeface="Times New Roman" pitchFamily="18" charset="0"/>
                <a:cs typeface="Times New Roman" pitchFamily="18" charset="0"/>
              </a:rPr>
              <a:t>La prima scelta da fare è quella che riguarda la</a:t>
            </a:r>
          </a:p>
          <a:p>
            <a:pPr algn="just">
              <a:buNone/>
            </a:pPr>
            <a:r>
              <a:rPr lang="it-IT" dirty="0" smtClean="0">
                <a:latin typeface="Times New Roman" pitchFamily="18" charset="0"/>
                <a:cs typeface="Times New Roman" pitchFamily="18" charset="0"/>
              </a:rPr>
              <a:t>formazione che si vuole e si può raggiungere.</a:t>
            </a:r>
          </a:p>
          <a:p>
            <a:pPr algn="just">
              <a:buNone/>
            </a:pPr>
            <a:r>
              <a:rPr lang="it-IT" dirty="0" smtClean="0">
                <a:latin typeface="Times New Roman" pitchFamily="18" charset="0"/>
                <a:cs typeface="Times New Roman" pitchFamily="18" charset="0"/>
              </a:rPr>
              <a:t>Questa scelta deve essere periodicamente verificata e</a:t>
            </a:r>
          </a:p>
          <a:p>
            <a:pPr algn="just">
              <a:buNone/>
            </a:pPr>
            <a:r>
              <a:rPr lang="it-IT" dirty="0" smtClean="0">
                <a:latin typeface="Times New Roman" pitchFamily="18" charset="0"/>
                <a:cs typeface="Times New Roman" pitchFamily="18" charset="0"/>
              </a:rPr>
              <a:t>piegata alle caratteristiche dell’alunno.</a:t>
            </a:r>
          </a:p>
          <a:p>
            <a:pPr algn="just">
              <a:buNone/>
            </a:pPr>
            <a:r>
              <a:rPr lang="it-IT" dirty="0" smtClean="0">
                <a:latin typeface="Times New Roman" pitchFamily="18" charset="0"/>
                <a:cs typeface="Times New Roman" pitchFamily="18" charset="0"/>
              </a:rPr>
              <a:t>L’orientamento in uscita dalla scuola deve essere</a:t>
            </a:r>
          </a:p>
          <a:p>
            <a:pPr algn="just">
              <a:buNone/>
            </a:pPr>
            <a:r>
              <a:rPr lang="it-IT" dirty="0" smtClean="0">
                <a:latin typeface="Times New Roman" pitchFamily="18" charset="0"/>
                <a:cs typeface="Times New Roman" pitchFamily="18" charset="0"/>
              </a:rPr>
              <a:t>preparato con tempi </a:t>
            </a:r>
            <a:r>
              <a:rPr lang="it-IT" dirty="0" err="1" smtClean="0">
                <a:latin typeface="Times New Roman" pitchFamily="18" charset="0"/>
                <a:cs typeface="Times New Roman" pitchFamily="18" charset="0"/>
              </a:rPr>
              <a:t>medio-lunghi</a:t>
            </a:r>
            <a:r>
              <a:rPr lang="it-IT" dirty="0" smtClean="0">
                <a:latin typeface="Times New Roman" pitchFamily="18" charset="0"/>
                <a:cs typeface="Times New Roman" pitchFamily="18" charset="0"/>
              </a:rPr>
              <a:t> e deve prevedere la</a:t>
            </a:r>
          </a:p>
          <a:p>
            <a:pPr algn="just">
              <a:buNone/>
            </a:pPr>
            <a:r>
              <a:rPr lang="it-IT" dirty="0" smtClean="0">
                <a:latin typeface="Times New Roman" pitchFamily="18" charset="0"/>
                <a:cs typeface="Times New Roman" pitchFamily="18" charset="0"/>
              </a:rPr>
              <a:t>costruzione di una rete che contenga il vuoto che si crea</a:t>
            </a:r>
          </a:p>
          <a:p>
            <a:pPr algn="just">
              <a:buNone/>
            </a:pPr>
            <a:r>
              <a:rPr lang="it-IT" dirty="0" smtClean="0">
                <a:latin typeface="Times New Roman" pitchFamily="18" charset="0"/>
                <a:cs typeface="Times New Roman" pitchFamily="18" charset="0"/>
              </a:rPr>
              <a:t>senza questo spazio importante e strutturato</a:t>
            </a:r>
            <a:endParaRPr lang="it-IT"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395536" y="548680"/>
            <a:ext cx="8229600" cy="6192688"/>
          </a:xfrm>
        </p:spPr>
        <p:txBody>
          <a:bodyPr>
            <a:noAutofit/>
          </a:bodyPr>
          <a:lstStyle/>
          <a:p>
            <a:r>
              <a:rPr lang="it-IT" sz="2000" b="1" dirty="0" smtClean="0">
                <a:latin typeface="Times New Roman" pitchFamily="18" charset="0"/>
                <a:cs typeface="Times New Roman" pitchFamily="18" charset="0"/>
              </a:rPr>
              <a:t>Formare per inserire al lavoro </a:t>
            </a:r>
            <a:r>
              <a:rPr lang="it-IT" sz="2000" dirty="0" smtClean="0">
                <a:latin typeface="Times New Roman" pitchFamily="18" charset="0"/>
                <a:cs typeface="Times New Roman" pitchFamily="18" charset="0"/>
              </a:rPr>
              <a:t>significa finalizzare gli obiettivi di apprendimento alla costruzione delle competenze necessarie per ricoprire una posizione lavorativa.</a:t>
            </a:r>
          </a:p>
          <a:p>
            <a:pPr>
              <a:buNone/>
            </a:pPr>
            <a:endParaRPr lang="it-IT" sz="2000" dirty="0" smtClean="0">
              <a:latin typeface="Times New Roman" pitchFamily="18" charset="0"/>
              <a:cs typeface="Times New Roman" pitchFamily="18" charset="0"/>
            </a:endParaRPr>
          </a:p>
          <a:p>
            <a:r>
              <a:rPr lang="it-IT" sz="2000" b="1" dirty="0" smtClean="0">
                <a:latin typeface="Times New Roman" pitchFamily="18" charset="0"/>
                <a:cs typeface="Times New Roman" pitchFamily="18" charset="0"/>
              </a:rPr>
              <a:t>Gli obiettivi generali</a:t>
            </a:r>
            <a:r>
              <a:rPr lang="it-IT" sz="2000" dirty="0" smtClean="0">
                <a:latin typeface="Times New Roman" pitchFamily="18" charset="0"/>
                <a:cs typeface="Times New Roman" pitchFamily="18" charset="0"/>
              </a:rPr>
              <a:t> </a:t>
            </a:r>
            <a:r>
              <a:rPr lang="it-IT" sz="2000" b="1" dirty="0" smtClean="0">
                <a:latin typeface="Times New Roman" pitchFamily="18" charset="0"/>
                <a:cs typeface="Times New Roman" pitchFamily="18" charset="0"/>
              </a:rPr>
              <a:t>per il l’inserimento lavorativo devono mirare</a:t>
            </a:r>
            <a:r>
              <a:rPr lang="it-IT" sz="2000" dirty="0" smtClean="0">
                <a:latin typeface="Times New Roman" pitchFamily="18" charset="0"/>
                <a:cs typeface="Times New Roman" pitchFamily="18" charset="0"/>
              </a:rPr>
              <a:t>:</a:t>
            </a:r>
          </a:p>
          <a:p>
            <a:pPr>
              <a:buNone/>
            </a:pPr>
            <a:r>
              <a:rPr lang="it-IT" sz="2000" dirty="0" smtClean="0">
                <a:latin typeface="Times New Roman" pitchFamily="18" charset="0"/>
                <a:cs typeface="Times New Roman" pitchFamily="18" charset="0"/>
              </a:rPr>
              <a:t> Al rafforzamento delle autonomie personali;</a:t>
            </a:r>
          </a:p>
          <a:p>
            <a:pPr>
              <a:buNone/>
            </a:pPr>
            <a:r>
              <a:rPr lang="it-IT" sz="2000" dirty="0" smtClean="0">
                <a:latin typeface="Times New Roman" pitchFamily="18" charset="0"/>
                <a:cs typeface="Times New Roman" pitchFamily="18" charset="0"/>
              </a:rPr>
              <a:t> All’acquisizione di una positiva immagine di sé;</a:t>
            </a:r>
          </a:p>
          <a:p>
            <a:pPr>
              <a:buNone/>
            </a:pPr>
            <a:r>
              <a:rPr lang="it-IT" sz="2000" dirty="0" smtClean="0">
                <a:latin typeface="Times New Roman" pitchFamily="18" charset="0"/>
                <a:cs typeface="Times New Roman" pitchFamily="18" charset="0"/>
              </a:rPr>
              <a:t>Allo sviluppo di competenze </a:t>
            </a:r>
            <a:r>
              <a:rPr lang="it-IT" sz="2000" dirty="0" err="1" smtClean="0">
                <a:latin typeface="Times New Roman" pitchFamily="18" charset="0"/>
                <a:cs typeface="Times New Roman" pitchFamily="18" charset="0"/>
              </a:rPr>
              <a:t>comunicativo-relazionali</a:t>
            </a:r>
            <a:r>
              <a:rPr lang="it-IT" sz="2000" dirty="0" smtClean="0">
                <a:latin typeface="Times New Roman" pitchFamily="18" charset="0"/>
                <a:cs typeface="Times New Roman" pitchFamily="18" charset="0"/>
              </a:rPr>
              <a:t> funzionali all’integrazione in un ambiente di lavoro;</a:t>
            </a:r>
          </a:p>
          <a:p>
            <a:pPr>
              <a:buNone/>
            </a:pPr>
            <a:r>
              <a:rPr lang="it-IT" sz="2000" dirty="0" smtClean="0">
                <a:latin typeface="Times New Roman" pitchFamily="18" charset="0"/>
                <a:cs typeface="Times New Roman" pitchFamily="18" charset="0"/>
              </a:rPr>
              <a:t> Al potenziamento di abilità professionali di base.</a:t>
            </a:r>
          </a:p>
          <a:p>
            <a:pPr>
              <a:buNone/>
            </a:pPr>
            <a:endParaRPr lang="it-IT" sz="2000" dirty="0" smtClean="0">
              <a:latin typeface="Times New Roman" pitchFamily="18" charset="0"/>
              <a:cs typeface="Times New Roman" pitchFamily="18" charset="0"/>
            </a:endParaRPr>
          </a:p>
          <a:p>
            <a:r>
              <a:rPr lang="it-IT" sz="2000" b="1" dirty="0" smtClean="0">
                <a:latin typeface="Times New Roman" pitchFamily="18" charset="0"/>
                <a:cs typeface="Times New Roman" pitchFamily="18" charset="0"/>
              </a:rPr>
              <a:t>L’osservazione iniziale deve riguardare </a:t>
            </a:r>
            <a:r>
              <a:rPr lang="it-IT" sz="2000" dirty="0" smtClean="0">
                <a:latin typeface="Times New Roman" pitchFamily="18" charset="0"/>
                <a:cs typeface="Times New Roman" pitchFamily="18" charset="0"/>
              </a:rPr>
              <a:t>:</a:t>
            </a:r>
          </a:p>
          <a:p>
            <a:pPr>
              <a:buNone/>
            </a:pPr>
            <a:r>
              <a:rPr lang="it-IT" sz="2000" dirty="0" smtClean="0">
                <a:latin typeface="Times New Roman" pitchFamily="18" charset="0"/>
                <a:cs typeface="Times New Roman" pitchFamily="18" charset="0"/>
              </a:rPr>
              <a:t> Abilità sociali (orologio, denaro, mezzi pubblici …)</a:t>
            </a:r>
          </a:p>
          <a:p>
            <a:pPr>
              <a:buNone/>
            </a:pPr>
            <a:r>
              <a:rPr lang="it-IT" sz="2000" dirty="0" smtClean="0">
                <a:latin typeface="Times New Roman" pitchFamily="18" charset="0"/>
                <a:cs typeface="Times New Roman" pitchFamily="18" charset="0"/>
              </a:rPr>
              <a:t> Capacità logico-matematiche (risoluzione di problemi legati alle situazioni reali e ad attività pratiche di laboratorio)</a:t>
            </a:r>
          </a:p>
          <a:p>
            <a:pPr>
              <a:buNone/>
            </a:pPr>
            <a:r>
              <a:rPr lang="it-IT" sz="2000" dirty="0" smtClean="0">
                <a:latin typeface="Times New Roman" pitchFamily="18" charset="0"/>
                <a:cs typeface="Times New Roman" pitchFamily="18" charset="0"/>
              </a:rPr>
              <a:t> Abilità linguistiche (scrittura lettura e comprensione e sintesi)</a:t>
            </a:r>
            <a:endParaRPr lang="it-IT"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0000CC"/>
                </a:solidFill>
                <a:latin typeface="Times New Roman" pitchFamily="18" charset="0"/>
                <a:cs typeface="Times New Roman" pitchFamily="18" charset="0"/>
              </a:rPr>
              <a:t>LE PREMESSE NORMATIVE</a:t>
            </a:r>
            <a:endParaRPr lang="it-IT" dirty="0">
              <a:solidFill>
                <a:srgbClr val="0000CC"/>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lstStyle/>
          <a:p>
            <a:pPr algn="just">
              <a:buNone/>
            </a:pPr>
            <a:endParaRPr lang="it-IT" dirty="0" smtClean="0">
              <a:latin typeface="Times New Roman" pitchFamily="18" charset="0"/>
              <a:cs typeface="Times New Roman" pitchFamily="18" charset="0"/>
            </a:endParaRPr>
          </a:p>
          <a:p>
            <a:pPr algn="just"/>
            <a:r>
              <a:rPr lang="it-IT" dirty="0" smtClean="0">
                <a:latin typeface="Times New Roman" pitchFamily="18" charset="0"/>
                <a:cs typeface="Times New Roman" pitchFamily="18" charset="0"/>
              </a:rPr>
              <a:t>Art. 3 ed Art. 34 Costituzione italiana</a:t>
            </a:r>
          </a:p>
          <a:p>
            <a:pPr algn="just"/>
            <a:r>
              <a:rPr lang="it-IT" dirty="0" smtClean="0">
                <a:latin typeface="Times New Roman" pitchFamily="18" charset="0"/>
                <a:cs typeface="Times New Roman" pitchFamily="18" charset="0"/>
              </a:rPr>
              <a:t>Legge 118/71 e Legge 517/77 </a:t>
            </a:r>
          </a:p>
          <a:p>
            <a:pPr algn="just"/>
            <a:r>
              <a:rPr lang="it-IT" dirty="0" smtClean="0">
                <a:latin typeface="Times New Roman" pitchFamily="18" charset="0"/>
                <a:cs typeface="Times New Roman" pitchFamily="18" charset="0"/>
              </a:rPr>
              <a:t>Legge 104/92 </a:t>
            </a:r>
          </a:p>
          <a:p>
            <a:pPr algn="just"/>
            <a:r>
              <a:rPr lang="it-IT" dirty="0" smtClean="0">
                <a:latin typeface="Times New Roman" pitchFamily="18" charset="0"/>
                <a:cs typeface="Times New Roman" pitchFamily="18" charset="0"/>
              </a:rPr>
              <a:t>DPR 24 febbraio 1994 </a:t>
            </a:r>
          </a:p>
          <a:p>
            <a:pPr algn="just"/>
            <a:r>
              <a:rPr lang="it-IT" dirty="0" smtClean="0">
                <a:latin typeface="Times New Roman" pitchFamily="18" charset="0"/>
                <a:cs typeface="Times New Roman" pitchFamily="18" charset="0"/>
              </a:rPr>
              <a:t>Convenzione ONU per i diritti delle</a:t>
            </a:r>
          </a:p>
          <a:p>
            <a:pPr algn="just">
              <a:buNone/>
            </a:pPr>
            <a:r>
              <a:rPr lang="it-IT" dirty="0" smtClean="0">
                <a:latin typeface="Times New Roman" pitchFamily="18" charset="0"/>
                <a:cs typeface="Times New Roman" pitchFamily="18" charset="0"/>
              </a:rPr>
              <a:t>    persone con disabilità</a:t>
            </a:r>
          </a:p>
          <a:p>
            <a:pPr algn="just">
              <a:buNone/>
            </a:pPr>
            <a:endParaRPr lang="it-IT" dirty="0">
              <a:latin typeface="Verdan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4294967295"/>
          </p:nvPr>
        </p:nvSpPr>
        <p:spPr>
          <a:xfrm>
            <a:off x="539552" y="620688"/>
            <a:ext cx="8136904" cy="5361459"/>
          </a:xfrm>
        </p:spPr>
        <p:txBody>
          <a:bodyPr>
            <a:normAutofit lnSpcReduction="10000"/>
          </a:bodyPr>
          <a:lstStyle/>
          <a:p>
            <a:pPr marL="457200" indent="-457200">
              <a:buFont typeface="Verdana" pitchFamily="34" charset="0"/>
              <a:buAutoNum type="arabicPeriod"/>
            </a:pPr>
            <a:r>
              <a:rPr lang="it-IT" sz="2800" dirty="0" smtClean="0">
                <a:latin typeface="Times New Roman" pitchFamily="18" charset="0"/>
                <a:cs typeface="Times New Roman" pitchFamily="18" charset="0"/>
              </a:rPr>
              <a:t>L’Articolo 3 sancisce il principio di uguaglianza</a:t>
            </a:r>
          </a:p>
          <a:p>
            <a:pPr marL="914400" lvl="1" indent="-457200">
              <a:buFont typeface="Arial" charset="0"/>
              <a:buChar char="•"/>
            </a:pPr>
            <a:r>
              <a:rPr lang="it-IT" dirty="0" smtClean="0">
                <a:latin typeface="Times New Roman" pitchFamily="18" charset="0"/>
                <a:cs typeface="Times New Roman" pitchFamily="18" charset="0"/>
              </a:rPr>
              <a:t>Il secondo comma dell’art. 3 recita: </a:t>
            </a:r>
            <a:r>
              <a:rPr lang="it-IT" i="1" dirty="0" smtClean="0">
                <a:solidFill>
                  <a:srgbClr val="0000CC"/>
                </a:solidFill>
                <a:latin typeface="Times New Roman" pitchFamily="18" charset="0"/>
                <a:cs typeface="Times New Roman" pitchFamily="18" charset="0"/>
              </a:rPr>
              <a:t>E’ compito della Repubblica rimuovere gli ostacoli di ordine economico e sociale, che, limitando di fatto la libertà e l’uguaglianza dei cittadini, impediscono il pieno sviluppo della persona umana e l’effettiva partecipazione di tutti i lavoratori all’organizzazione politica, economica e sociale del paese</a:t>
            </a:r>
            <a:r>
              <a:rPr lang="it-IT" dirty="0" smtClean="0">
                <a:solidFill>
                  <a:srgbClr val="0000CC"/>
                </a:solidFill>
                <a:latin typeface="Times New Roman" pitchFamily="18" charset="0"/>
                <a:cs typeface="Times New Roman" pitchFamily="18" charset="0"/>
              </a:rPr>
              <a:t>. </a:t>
            </a:r>
          </a:p>
          <a:p>
            <a:pPr marL="457200" indent="-457200">
              <a:buFont typeface="Verdana" pitchFamily="34" charset="0"/>
              <a:buAutoNum type="arabicPeriod"/>
            </a:pPr>
            <a:r>
              <a:rPr lang="it-IT" sz="2800" dirty="0" smtClean="0">
                <a:latin typeface="Times New Roman" pitchFamily="18" charset="0"/>
                <a:cs typeface="Times New Roman" pitchFamily="18" charset="0"/>
              </a:rPr>
              <a:t>L’Articolo 34 definisce il diritto allo studio</a:t>
            </a:r>
          </a:p>
          <a:p>
            <a:pPr marL="914400" lvl="1" indent="-457200">
              <a:buFont typeface="Arial" charset="0"/>
              <a:buChar char="•"/>
            </a:pPr>
            <a:r>
              <a:rPr lang="it-IT" dirty="0" smtClean="0">
                <a:latin typeface="Times New Roman" pitchFamily="18" charset="0"/>
                <a:cs typeface="Times New Roman" pitchFamily="18" charset="0"/>
              </a:rPr>
              <a:t>Specifica: </a:t>
            </a:r>
            <a:r>
              <a:rPr lang="it-IT" i="1" dirty="0" smtClean="0">
                <a:solidFill>
                  <a:srgbClr val="0000CC"/>
                </a:solidFill>
                <a:latin typeface="Times New Roman" pitchFamily="18" charset="0"/>
                <a:cs typeface="Times New Roman" pitchFamily="18" charset="0"/>
              </a:rPr>
              <a:t>Gli inabili e i minorati hanno diritto all’educazione e all’avviamento professionale</a:t>
            </a:r>
            <a:endParaRPr lang="it-IT" dirty="0" smtClean="0">
              <a:solidFill>
                <a:srgbClr val="0000CC"/>
              </a:solidFill>
              <a:latin typeface="Times New Roman" pitchFamily="18" charset="0"/>
              <a:cs typeface="Times New Roman" pitchFamily="18" charset="0"/>
            </a:endParaRPr>
          </a:p>
          <a:p>
            <a:endParaRPr lang="it-IT"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solidFill>
                  <a:srgbClr val="0000CC"/>
                </a:solidFill>
                <a:latin typeface="Times New Roman" pitchFamily="18" charset="0"/>
                <a:cs typeface="Times New Roman" pitchFamily="18" charset="0"/>
              </a:rPr>
              <a:t>Legge 118/71 e Legge 517/77</a:t>
            </a:r>
            <a:endParaRPr lang="it-IT" dirty="0">
              <a:solidFill>
                <a:srgbClr val="0000CC"/>
              </a:solidFill>
              <a:latin typeface="Times New Roman" pitchFamily="18" charset="0"/>
              <a:cs typeface="Times New Roman" pitchFamily="18" charset="0"/>
            </a:endParaRPr>
          </a:p>
        </p:txBody>
      </p:sp>
      <p:sp>
        <p:nvSpPr>
          <p:cNvPr id="3" name="Segnaposto contenuto 2"/>
          <p:cNvSpPr>
            <a:spLocks noGrp="1"/>
          </p:cNvSpPr>
          <p:nvPr>
            <p:ph idx="1"/>
          </p:nvPr>
        </p:nvSpPr>
        <p:spPr/>
        <p:txBody>
          <a:bodyPr>
            <a:noAutofit/>
          </a:bodyPr>
          <a:lstStyle/>
          <a:p>
            <a:pPr marL="457200" indent="-457200">
              <a:buFont typeface="Verdana" pitchFamily="34" charset="0"/>
              <a:buAutoNum type="arabicPeriod"/>
            </a:pPr>
            <a:r>
              <a:rPr lang="it-IT" sz="2400" dirty="0" smtClean="0">
                <a:latin typeface="Times New Roman" pitchFamily="18" charset="0"/>
                <a:cs typeface="Times New Roman" pitchFamily="18" charset="0"/>
              </a:rPr>
              <a:t>La legge 118/71 prescriveva l’inserimento dei disabili nelle classi normali. Disponeva inoltre che agli alunni con disabilità venissero assicurati il trasporto, l’accesso agli edifici scolastici mediante il superamento delle barriere architettoniche, l’assistenza durante gli orari scolastici degli alunni più gravi.</a:t>
            </a:r>
          </a:p>
          <a:p>
            <a:pPr marL="457200" indent="-457200">
              <a:buFont typeface="Verdana" pitchFamily="34" charset="0"/>
              <a:buAutoNum type="arabicPeriod"/>
            </a:pPr>
            <a:r>
              <a:rPr lang="it-IT" sz="2400" dirty="0" smtClean="0">
                <a:latin typeface="Times New Roman" pitchFamily="18" charset="0"/>
                <a:cs typeface="Times New Roman" pitchFamily="18" charset="0"/>
              </a:rPr>
              <a:t>La legge 517/77 stabilisce con chiarezza presupposti e condizioni, strumenti e finalità per l’</a:t>
            </a:r>
            <a:r>
              <a:rPr lang="it-IT" sz="2400" i="1" dirty="0" smtClean="0">
                <a:solidFill>
                  <a:srgbClr val="0000CC"/>
                </a:solidFill>
                <a:latin typeface="Times New Roman" pitchFamily="18" charset="0"/>
                <a:cs typeface="Times New Roman" pitchFamily="18" charset="0"/>
              </a:rPr>
              <a:t>integrazione scolastica degli alunni con disabilità, da attuarsi mediante la presa in carico del progetto di integrazione da parte dell’intero Consiglio di Classe e attraverso l’introduzione dell’insegnante specializzato per le attività di sostegno</a:t>
            </a:r>
            <a:r>
              <a:rPr lang="it-IT" sz="2400" i="1" dirty="0" smtClean="0">
                <a:latin typeface="Times New Roman" pitchFamily="18" charset="0"/>
                <a:cs typeface="Times New Roman" pitchFamily="18" charset="0"/>
              </a:rPr>
              <a:t>.</a:t>
            </a:r>
            <a:endParaRPr lang="it-IT" sz="24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a:bodyPr>
          <a:lstStyle/>
          <a:p>
            <a:r>
              <a:rPr lang="it-IT" dirty="0" smtClean="0">
                <a:solidFill>
                  <a:srgbClr val="0000CC"/>
                </a:solidFill>
                <a:latin typeface="Times New Roman" pitchFamily="18" charset="0"/>
                <a:cs typeface="Times New Roman" pitchFamily="18" charset="0"/>
              </a:rPr>
              <a:t>Legge 104/92</a:t>
            </a:r>
            <a:endParaRPr lang="it-IT" dirty="0"/>
          </a:p>
        </p:txBody>
      </p:sp>
      <p:sp>
        <p:nvSpPr>
          <p:cNvPr id="3" name="Segnaposto contenuto 2"/>
          <p:cNvSpPr>
            <a:spLocks noGrp="1"/>
          </p:cNvSpPr>
          <p:nvPr>
            <p:ph idx="1"/>
          </p:nvPr>
        </p:nvSpPr>
        <p:spPr>
          <a:xfrm>
            <a:off x="457200" y="1268760"/>
            <a:ext cx="8229600" cy="4857403"/>
          </a:xfrm>
        </p:spPr>
        <p:txBody>
          <a:bodyPr>
            <a:normAutofit/>
          </a:bodyPr>
          <a:lstStyle/>
          <a:p>
            <a:pPr marL="514350" indent="-514350" algn="just">
              <a:buFont typeface="Verdana" pitchFamily="34" charset="0"/>
              <a:buAutoNum type="arabicPeriod"/>
            </a:pPr>
            <a:r>
              <a:rPr lang="it-IT" sz="2000" dirty="0" smtClean="0">
                <a:latin typeface="Times New Roman" pitchFamily="18" charset="0"/>
                <a:cs typeface="Times New Roman" pitchFamily="18" charset="0"/>
              </a:rPr>
              <a:t>Ribadisce ed amplia il principio dell’integrazione sociale e scolastica come momento fondamentale per la tutela della dignità umana della persona con disabilità, impegnando lo Stato a rimuovere le condizioni invalidanti che ne impediscono lo sviluppo, sia sul piano della partecipazione sociale sia su quello dei deficit sensoriali e psico-motori per i quali prevede interventi riabilitativi.</a:t>
            </a:r>
          </a:p>
          <a:p>
            <a:pPr marL="514350" indent="-514350" algn="just">
              <a:buFont typeface="Verdana" pitchFamily="34" charset="0"/>
              <a:buAutoNum type="arabicPeriod"/>
            </a:pPr>
            <a:r>
              <a:rPr lang="it-IT" sz="2000" dirty="0" smtClean="0">
                <a:latin typeface="Times New Roman" pitchFamily="18" charset="0"/>
                <a:cs typeface="Times New Roman" pitchFamily="18" charset="0"/>
              </a:rPr>
              <a:t>Sulla base del PDF e del PEI, i professionisti delle singole agenzie formulano i rispettivi progetti personalizzati:</a:t>
            </a:r>
          </a:p>
          <a:p>
            <a:pPr marL="1428750" lvl="2" indent="-514350" algn="just"/>
            <a:r>
              <a:rPr lang="it-IT" sz="2000" dirty="0" smtClean="0">
                <a:latin typeface="Times New Roman" pitchFamily="18" charset="0"/>
                <a:cs typeface="Times New Roman" pitchFamily="18" charset="0"/>
              </a:rPr>
              <a:t>il Progetto riabilitativo, a cura dell’ASL (L. n. 833/78 art 26);</a:t>
            </a:r>
          </a:p>
          <a:p>
            <a:pPr marL="1428750" lvl="2" indent="-514350" algn="just"/>
            <a:r>
              <a:rPr lang="it-IT" sz="2000" dirty="0" smtClean="0">
                <a:latin typeface="Times New Roman" pitchFamily="18" charset="0"/>
                <a:cs typeface="Times New Roman" pitchFamily="18" charset="0"/>
              </a:rPr>
              <a:t>il Progetto di socializzazione, a cura degli Enti Locali (L. n. 328/00 art 14);</a:t>
            </a:r>
          </a:p>
          <a:p>
            <a:pPr marL="1428750" lvl="2" indent="-514350" algn="just"/>
            <a:r>
              <a:rPr lang="it-IT" sz="2000" dirty="0" smtClean="0">
                <a:latin typeface="Times New Roman" pitchFamily="18" charset="0"/>
                <a:cs typeface="Times New Roman" pitchFamily="18" charset="0"/>
              </a:rPr>
              <a:t>il Piano degli studi individualizzato, a cura della scuola (</a:t>
            </a:r>
            <a:r>
              <a:rPr lang="it-IT" sz="2000" dirty="0" err="1" smtClean="0">
                <a:latin typeface="Times New Roman" pitchFamily="18" charset="0"/>
                <a:cs typeface="Times New Roman" pitchFamily="18" charset="0"/>
              </a:rPr>
              <a:t>D.M</a:t>
            </a:r>
            <a:r>
              <a:rPr lang="it-IT" sz="2000" dirty="0" smtClean="0">
                <a:latin typeface="Times New Roman" pitchFamily="18" charset="0"/>
                <a:cs typeface="Times New Roman" pitchFamily="18" charset="0"/>
              </a:rPr>
              <a:t>.. 141/99, come modificato dall’art. 5, comma 2, del D.P.R. n. 81/09</a:t>
            </a:r>
            <a:r>
              <a:rPr lang="it-IT" sz="2000" dirty="0" smtClean="0">
                <a:latin typeface="Verdana" pitchFamily="34" charset="0"/>
              </a:rPr>
              <a:t>).</a:t>
            </a:r>
          </a:p>
          <a:p>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78098"/>
          </a:xfrm>
        </p:spPr>
        <p:txBody>
          <a:bodyPr>
            <a:normAutofit/>
          </a:bodyPr>
          <a:lstStyle/>
          <a:p>
            <a:r>
              <a:rPr lang="it-IT" dirty="0" smtClean="0">
                <a:solidFill>
                  <a:srgbClr val="0000CC"/>
                </a:solidFill>
                <a:latin typeface="Times New Roman" pitchFamily="18" charset="0"/>
                <a:cs typeface="Times New Roman" pitchFamily="18" charset="0"/>
              </a:rPr>
              <a:t>DPR 24 febbraio 1994</a:t>
            </a:r>
            <a:endParaRPr lang="it-IT" dirty="0">
              <a:solidFill>
                <a:srgbClr val="0000CC"/>
              </a:solidFill>
              <a:latin typeface="Times New Roman" pitchFamily="18" charset="0"/>
              <a:cs typeface="Times New Roman" pitchFamily="18" charset="0"/>
            </a:endParaRPr>
          </a:p>
        </p:txBody>
      </p:sp>
      <p:sp>
        <p:nvSpPr>
          <p:cNvPr id="3" name="Segnaposto contenuto 2"/>
          <p:cNvSpPr>
            <a:spLocks noGrp="1"/>
          </p:cNvSpPr>
          <p:nvPr>
            <p:ph idx="1"/>
          </p:nvPr>
        </p:nvSpPr>
        <p:spPr>
          <a:xfrm>
            <a:off x="457200" y="1196752"/>
            <a:ext cx="8435280" cy="4929411"/>
          </a:xfrm>
        </p:spPr>
        <p:txBody>
          <a:bodyPr>
            <a:normAutofit fontScale="85000" lnSpcReduction="20000"/>
          </a:bodyPr>
          <a:lstStyle/>
          <a:p>
            <a:pPr marL="514350" indent="-514350">
              <a:buNone/>
            </a:pPr>
            <a:endParaRPr lang="it-IT" dirty="0" smtClean="0">
              <a:latin typeface="Times New Roman" pitchFamily="18" charset="0"/>
              <a:cs typeface="Times New Roman" pitchFamily="18" charset="0"/>
            </a:endParaRPr>
          </a:p>
          <a:p>
            <a:pPr marL="514350" indent="-514350">
              <a:buNone/>
            </a:pPr>
            <a:r>
              <a:rPr lang="it-IT" dirty="0" smtClean="0">
                <a:latin typeface="Times New Roman" pitchFamily="18" charset="0"/>
                <a:cs typeface="Times New Roman" pitchFamily="18" charset="0"/>
              </a:rPr>
              <a:t>“Atto di indirizzo e coordinamento relativo ai compiti delle unità sanitarie locali in materia di alcuni portatori di handicap” individua i soggetti e le competenze degli Enti Locali, delle attuali ASL e delle istituzioni scolastiche nella definizione della </a:t>
            </a:r>
            <a:r>
              <a:rPr lang="it-IT" b="1" dirty="0" smtClean="0">
                <a:latin typeface="Times New Roman" pitchFamily="18" charset="0"/>
                <a:cs typeface="Times New Roman" pitchFamily="18" charset="0"/>
              </a:rPr>
              <a:t>Diagnosi Funzionale</a:t>
            </a:r>
            <a:r>
              <a:rPr lang="it-IT" dirty="0" smtClean="0">
                <a:latin typeface="Times New Roman" pitchFamily="18" charset="0"/>
                <a:cs typeface="Times New Roman" pitchFamily="18" charset="0"/>
              </a:rPr>
              <a:t>, del </a:t>
            </a:r>
            <a:r>
              <a:rPr lang="it-IT" b="1" dirty="0" smtClean="0">
                <a:latin typeface="Times New Roman" pitchFamily="18" charset="0"/>
                <a:cs typeface="Times New Roman" pitchFamily="18" charset="0"/>
              </a:rPr>
              <a:t>Profilo Dinamico Funzionale </a:t>
            </a:r>
            <a:r>
              <a:rPr lang="it-IT" dirty="0" smtClean="0">
                <a:latin typeface="Times New Roman" pitchFamily="18" charset="0"/>
                <a:cs typeface="Times New Roman" pitchFamily="18" charset="0"/>
              </a:rPr>
              <a:t>e del </a:t>
            </a:r>
            <a:r>
              <a:rPr lang="it-IT" b="1" dirty="0" smtClean="0">
                <a:latin typeface="Times New Roman" pitchFamily="18" charset="0"/>
                <a:cs typeface="Times New Roman" pitchFamily="18" charset="0"/>
              </a:rPr>
              <a:t>Piano Educativo  Individualizzato</a:t>
            </a:r>
            <a:r>
              <a:rPr lang="it-IT" dirty="0" smtClean="0">
                <a:latin typeface="Times New Roman" pitchFamily="18" charset="0"/>
                <a:cs typeface="Times New Roman" pitchFamily="18" charset="0"/>
              </a:rPr>
              <a:t>, documento conclusivo e operativo in cui “vengono descritti gli interventi integrati ed equilibrati tra di loro, predisposti per l’alunno in condizione di handicap, in un determinato periodo di tempo, ai fini della realizzazione del diritto all’educazione e all’istruzione”, come integrato e modificato dal</a:t>
            </a:r>
            <a:r>
              <a:rPr lang="it-IT" b="1" dirty="0" smtClean="0">
                <a:latin typeface="Times New Roman" pitchFamily="18" charset="0"/>
                <a:cs typeface="Times New Roman" pitchFamily="18" charset="0"/>
              </a:rPr>
              <a:t> DPCM n. 185/06</a:t>
            </a:r>
            <a:r>
              <a:rPr lang="it-IT" dirty="0" smtClean="0">
                <a:latin typeface="Times New Roman" pitchFamily="18" charset="0"/>
                <a:cs typeface="Times New Roman" pitchFamily="18" charset="0"/>
              </a:rPr>
              <a:t>.</a:t>
            </a:r>
          </a:p>
          <a:p>
            <a:endParaRPr lang="it-IT"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706090"/>
          </a:xfrm>
        </p:spPr>
        <p:txBody>
          <a:bodyPr>
            <a:normAutofit fontScale="90000"/>
          </a:bodyPr>
          <a:lstStyle/>
          <a:p>
            <a:r>
              <a:rPr lang="it-IT" sz="2700" dirty="0" smtClean="0">
                <a:latin typeface="Times New Roman" pitchFamily="18" charset="0"/>
                <a:cs typeface="Times New Roman" pitchFamily="18" charset="0"/>
              </a:rPr>
              <a:t/>
            </a:r>
            <a:br>
              <a:rPr lang="it-IT" sz="2700" dirty="0" smtClean="0">
                <a:latin typeface="Times New Roman" pitchFamily="18" charset="0"/>
                <a:cs typeface="Times New Roman" pitchFamily="18" charset="0"/>
              </a:rPr>
            </a:br>
            <a:r>
              <a:rPr lang="it-IT" sz="2200" dirty="0" smtClean="0">
                <a:solidFill>
                  <a:srgbClr val="0000CC"/>
                </a:solidFill>
                <a:latin typeface="Times New Roman" pitchFamily="18" charset="0"/>
                <a:cs typeface="Times New Roman" pitchFamily="18" charset="0"/>
              </a:rPr>
              <a:t>Convenzione ONU per i diritti delle persone con disabilità (13/12/2006)</a:t>
            </a:r>
            <a:r>
              <a:rPr lang="it-IT" dirty="0" smtClean="0">
                <a:latin typeface="Verdana" pitchFamily="34" charset="0"/>
              </a:rPr>
              <a:t/>
            </a:r>
            <a:br>
              <a:rPr lang="it-IT" dirty="0" smtClean="0">
                <a:latin typeface="Verdana" pitchFamily="34" charset="0"/>
              </a:rPr>
            </a:br>
            <a:endParaRPr lang="it-IT" dirty="0"/>
          </a:p>
        </p:txBody>
      </p:sp>
      <p:sp>
        <p:nvSpPr>
          <p:cNvPr id="3" name="Segnaposto contenuto 2"/>
          <p:cNvSpPr>
            <a:spLocks noGrp="1"/>
          </p:cNvSpPr>
          <p:nvPr>
            <p:ph idx="1"/>
          </p:nvPr>
        </p:nvSpPr>
        <p:spPr>
          <a:xfrm>
            <a:off x="251520" y="1600200"/>
            <a:ext cx="8435280" cy="4525963"/>
          </a:xfrm>
        </p:spPr>
        <p:txBody>
          <a:bodyPr>
            <a:normAutofit fontScale="92500"/>
          </a:bodyPr>
          <a:lstStyle/>
          <a:p>
            <a:pPr marL="514350" indent="-514350">
              <a:buNone/>
            </a:pPr>
            <a:r>
              <a:rPr lang="it-IT" dirty="0" smtClean="0">
                <a:latin typeface="Times New Roman" pitchFamily="18" charset="0"/>
                <a:cs typeface="Times New Roman" pitchFamily="18" charset="0"/>
              </a:rPr>
              <a:t>Con la </a:t>
            </a:r>
            <a:r>
              <a:rPr lang="it-IT" b="1" dirty="0" smtClean="0">
                <a:solidFill>
                  <a:srgbClr val="0000CC"/>
                </a:solidFill>
                <a:latin typeface="Times New Roman" pitchFamily="18" charset="0"/>
                <a:cs typeface="Times New Roman" pitchFamily="18" charset="0"/>
              </a:rPr>
              <a:t>Legge n. 18 del 3 marzo 2009</a:t>
            </a:r>
            <a:r>
              <a:rPr lang="it-IT" dirty="0" smtClean="0">
                <a:latin typeface="Times New Roman" pitchFamily="18" charset="0"/>
                <a:cs typeface="Times New Roman" pitchFamily="18" charset="0"/>
              </a:rPr>
              <a:t>, il Parlamento Italiano ha ratificato la </a:t>
            </a:r>
            <a:r>
              <a:rPr lang="it-IT" i="1" dirty="0" smtClean="0">
                <a:latin typeface="Times New Roman" pitchFamily="18" charset="0"/>
                <a:cs typeface="Times New Roman" pitchFamily="18" charset="0"/>
              </a:rPr>
              <a:t>Convenzione ONU per i diritti delle persone con disabilità. </a:t>
            </a:r>
          </a:p>
          <a:p>
            <a:pPr marL="514350" indent="-514350">
              <a:buNone/>
            </a:pPr>
            <a:endParaRPr lang="it-IT" i="1" dirty="0" smtClean="0">
              <a:latin typeface="Times New Roman" pitchFamily="18" charset="0"/>
              <a:cs typeface="Times New Roman" pitchFamily="18" charset="0"/>
            </a:endParaRPr>
          </a:p>
          <a:p>
            <a:pPr marL="514350" indent="-514350">
              <a:buNone/>
            </a:pPr>
            <a:r>
              <a:rPr lang="it-IT" dirty="0" smtClean="0">
                <a:latin typeface="Times New Roman" pitchFamily="18" charset="0"/>
                <a:cs typeface="Times New Roman" pitchFamily="18" charset="0"/>
              </a:rPr>
              <a:t>Tale ratifica vincola l’Italia, qualora l’ordinamento interno avesse livelli di tutela dei diritti delle persone con disabilità inferiori a quelli indicati dalla Convenzione medesima, a emanare norme ispirate ai principi ivi espressi.</a:t>
            </a:r>
            <a:endParaRPr lang="it-IT"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1141</Words>
  <Application>Microsoft Office PowerPoint</Application>
  <PresentationFormat>Presentazione su schermo (4:3)</PresentationFormat>
  <Paragraphs>114</Paragraphs>
  <Slides>19</Slides>
  <Notes>0</Notes>
  <HiddenSlides>0</HiddenSlides>
  <MMClips>0</MMClips>
  <ScaleCrop>false</ScaleCrop>
  <HeadingPairs>
    <vt:vector size="4" baseType="variant">
      <vt:variant>
        <vt:lpstr>Tema</vt:lpstr>
      </vt:variant>
      <vt:variant>
        <vt:i4>1</vt:i4>
      </vt:variant>
      <vt:variant>
        <vt:lpstr>Titoli diapositive</vt:lpstr>
      </vt:variant>
      <vt:variant>
        <vt:i4>19</vt:i4>
      </vt:variant>
    </vt:vector>
  </HeadingPairs>
  <TitlesOfParts>
    <vt:vector size="20" baseType="lpstr">
      <vt:lpstr>Tema di Office</vt:lpstr>
      <vt:lpstr>Progetto di vita</vt:lpstr>
      <vt:lpstr>Diapositiva 2</vt:lpstr>
      <vt:lpstr>Diapositiva 3</vt:lpstr>
      <vt:lpstr>LE PREMESSE NORMATIVE</vt:lpstr>
      <vt:lpstr>Diapositiva 5</vt:lpstr>
      <vt:lpstr>Legge 118/71 e Legge 517/77</vt:lpstr>
      <vt:lpstr>Legge 104/92</vt:lpstr>
      <vt:lpstr>DPR 24 febbraio 1994</vt:lpstr>
      <vt:lpstr> Convenzione ONU per i diritti delle persone con disabilità (13/12/2006) </vt:lpstr>
      <vt:lpstr>Articolo 3 principi generali:</vt:lpstr>
      <vt:lpstr>Dall’ICF al Progetto di Vita</vt:lpstr>
      <vt:lpstr>Schema di riferimento ICF</vt:lpstr>
      <vt:lpstr>ICF/ICF-CY</vt:lpstr>
      <vt:lpstr>Diapositiva 14</vt:lpstr>
      <vt:lpstr>Diapositiva 15</vt:lpstr>
      <vt:lpstr>La rete nel progetto di vita</vt:lpstr>
      <vt:lpstr>Schema della costruzione del progetto di vita  </vt:lpstr>
      <vt:lpstr>Finalità dell’intervento educativo personalizzato</vt:lpstr>
      <vt:lpstr>Diapositiva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PROGETTO DI VITA</dc:title>
  <dc:creator>PRESIDE</dc:creator>
  <cp:lastModifiedBy>PRESIDE</cp:lastModifiedBy>
  <cp:revision>41</cp:revision>
  <dcterms:modified xsi:type="dcterms:W3CDTF">2019-05-09T10:56:52Z</dcterms:modified>
</cp:coreProperties>
</file>